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3" r:id="rId7"/>
    <p:sldId id="282" r:id="rId8"/>
    <p:sldId id="264" r:id="rId9"/>
    <p:sldId id="283" r:id="rId10"/>
    <p:sldId id="268" r:id="rId11"/>
    <p:sldId id="269" r:id="rId12"/>
    <p:sldId id="270" r:id="rId13"/>
    <p:sldId id="271" r:id="rId14"/>
    <p:sldId id="273" r:id="rId15"/>
    <p:sldId id="272" r:id="rId16"/>
    <p:sldId id="274" r:id="rId17"/>
    <p:sldId id="275" r:id="rId18"/>
    <p:sldId id="277" r:id="rId19"/>
    <p:sldId id="278" r:id="rId20"/>
    <p:sldId id="279" r:id="rId21"/>
    <p:sldId id="285" r:id="rId22"/>
    <p:sldId id="281" r:id="rId23"/>
    <p:sldId id="286" r:id="rId2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27726-7153-4AB5-9191-31A82EA6E63B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FFB98-366C-4799-98DB-EF2CD41C32B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9041-A838-4960-A68B-394F995749D3}" type="slidenum">
              <a:rPr lang="pt-PT" smtClean="0"/>
              <a:pPr/>
              <a:t>21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0B35-26C0-4AE2-8E07-517FFCCCAD68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1AAC-8E1C-46A6-8CFC-97CA021F44D2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0EA0-49EB-448E-B867-0DA47896BE78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4B4A-F076-4CD7-A180-02A5BC22199C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90A3-0D54-4180-860D-9F24DE8C7B78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0DC6-7C7E-4BA8-BE99-03D10AAAAC23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D2C02-87CE-41E0-A95D-DBD366F92523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B41-F875-49FF-9F95-22823EB16F53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C1CC-FABC-409C-804C-125AFFC63735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8707D-ADD7-4D13-99E0-CDFE0F5AD139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52A5-AB63-4255-8451-FA35AC2B4FB8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739A-A5C8-42C7-A07D-0AF2681ECAC0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4EFA-4AED-4E55-B49D-1482128E658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668763"/>
          </a:xfr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pt-PT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PowerPoint para alunos</a:t>
            </a: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PT" sz="6000" dirty="0" smtClean="0">
                <a:solidFill>
                  <a:schemeClr val="accent6">
                    <a:lumMod val="75000"/>
                  </a:schemeClr>
                </a:solidFill>
              </a:rPr>
              <a:t>Acordo Ortográfico</a:t>
            </a: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PT" sz="1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PT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Trabalho de  Ana Paula Ferraz  Coutinho e Julieta Sá Januário</a:t>
            </a:r>
          </a:p>
          <a:p>
            <a:pPr algn="ctr">
              <a:buNone/>
            </a:pPr>
            <a:endParaRPr lang="pt-PT" sz="20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endParaRPr lang="pt-PT" sz="20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pt-PT" sz="2000" b="1" dirty="0" smtClean="0">
                <a:solidFill>
                  <a:schemeClr val="accent5"/>
                </a:solidFill>
              </a:rPr>
              <a:t>FONTE: NOESIS, Nº 81 (DESTACÁVEL) – com adaptações.</a:t>
            </a:r>
            <a:endParaRPr lang="pt-PT" sz="2000" b="1" dirty="0">
              <a:solidFill>
                <a:schemeClr val="accent5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BBA9-C274-4E05-A094-D00A1D839A27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1805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pt-PT" sz="2800" b="1" dirty="0" smtClean="0"/>
              <a:t>ATENTA NO SEGUINTE QUADRO:</a:t>
            </a:r>
            <a:endParaRPr lang="pt-PT" sz="2800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144000" cy="6185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8603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1" dirty="0" smtClean="0"/>
                        <a:t>Prefixo in + Palavra Primitiva </a:t>
                      </a:r>
                      <a:endParaRPr lang="pt-PT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Resultado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Conclusão</a:t>
                      </a:r>
                      <a:endParaRPr lang="pt-PT" dirty="0"/>
                    </a:p>
                  </a:txBody>
                  <a:tcPr/>
                </a:tc>
              </a:tr>
              <a:tr h="1155830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Transitável </a:t>
                      </a:r>
                    </a:p>
                    <a:p>
                      <a:r>
                        <a:rPr lang="pt-PT" b="1" i="1" dirty="0" smtClean="0"/>
                        <a:t>In + Suspeito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Intransitável </a:t>
                      </a:r>
                    </a:p>
                    <a:p>
                      <a:r>
                        <a:rPr lang="pt-PT" b="1" dirty="0" smtClean="0"/>
                        <a:t>Insuspeito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Não  há alterações no prefixo nem na palavra a</a:t>
                      </a:r>
                      <a:r>
                        <a:rPr lang="pt-PT" b="1" baseline="0" dirty="0" smtClean="0"/>
                        <a:t>      q</a:t>
                      </a:r>
                      <a:r>
                        <a:rPr lang="pt-PT" b="1" dirty="0" smtClean="0"/>
                        <a:t>ue se associa.  </a:t>
                      </a:r>
                    </a:p>
                    <a:p>
                      <a:pPr>
                        <a:buNone/>
                      </a:pPr>
                      <a:r>
                        <a:rPr lang="pt-PT" b="1" dirty="0" smtClean="0"/>
                        <a:t>                                                                                                                             </a:t>
                      </a:r>
                    </a:p>
                    <a:p>
                      <a:endParaRPr lang="pt-PT" dirty="0"/>
                    </a:p>
                  </a:txBody>
                  <a:tcPr/>
                </a:tc>
              </a:tr>
              <a:tr h="1118512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Imaginável </a:t>
                      </a:r>
                    </a:p>
                    <a:p>
                      <a:r>
                        <a:rPr lang="pt-PT" b="1" i="1" dirty="0" smtClean="0"/>
                        <a:t>In + Hábil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 </a:t>
                      </a:r>
                      <a:r>
                        <a:rPr lang="pt-PT" b="1" dirty="0" smtClean="0"/>
                        <a:t>Inimaginável </a:t>
                      </a:r>
                      <a:r>
                        <a:rPr lang="pt-PT" b="1" i="1" dirty="0" smtClean="0"/>
                        <a:t> </a:t>
                      </a:r>
                    </a:p>
                    <a:p>
                      <a:r>
                        <a:rPr lang="pt-PT" b="1" i="1" dirty="0" smtClean="0"/>
                        <a:t>Inábil</a:t>
                      </a:r>
                      <a:endParaRPr lang="pt-PT" b="1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nas palavras com </a:t>
                      </a:r>
                      <a:r>
                        <a:rPr lang="pt-PT" b="1" u="sng" dirty="0" smtClean="0"/>
                        <a:t>h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in- mantém-se, mas desaparece o </a:t>
                      </a:r>
                      <a:r>
                        <a:rPr lang="pt-PT" b="1" u="sng" dirty="0" smtClean="0"/>
                        <a:t>h</a:t>
                      </a:r>
                      <a:r>
                        <a:rPr lang="pt-PT" b="1" u="none" dirty="0" smtClean="0"/>
                        <a:t>.</a:t>
                      </a:r>
                      <a:endParaRPr lang="pt-PT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Perdoável </a:t>
                      </a:r>
                    </a:p>
                    <a:p>
                      <a:r>
                        <a:rPr lang="pt-PT" b="1" i="1" dirty="0" smtClean="0"/>
                        <a:t>In + Batível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Imperdoável</a:t>
                      </a:r>
                    </a:p>
                    <a:p>
                      <a:r>
                        <a:rPr lang="pt-PT" b="1" dirty="0" smtClean="0"/>
                        <a:t>Imbatível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b</a:t>
                      </a:r>
                      <a:r>
                        <a:rPr lang="pt-PT" b="1" dirty="0" smtClean="0"/>
                        <a:t> ou </a:t>
                      </a:r>
                      <a:r>
                        <a:rPr lang="pt-PT" b="1" u="sng" dirty="0" smtClean="0"/>
                        <a:t>p</a:t>
                      </a:r>
                      <a:r>
                        <a:rPr lang="pt-PT" b="1" dirty="0" smtClean="0"/>
                        <a:t> escreve-se </a:t>
                      </a:r>
                      <a:r>
                        <a:rPr lang="pt-PT" b="1" u="sng" dirty="0" smtClean="0"/>
                        <a:t>m</a:t>
                      </a:r>
                      <a:r>
                        <a:rPr lang="pt-PT" b="1" dirty="0" smtClean="0"/>
                        <a:t>.</a:t>
                      </a:r>
                      <a:endParaRPr lang="pt-PT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Real </a:t>
                      </a:r>
                    </a:p>
                    <a:p>
                      <a:r>
                        <a:rPr lang="pt-PT" b="1" i="1" dirty="0" smtClean="0"/>
                        <a:t>In + Legal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Irreal</a:t>
                      </a:r>
                    </a:p>
                    <a:p>
                      <a:r>
                        <a:rPr lang="pt-PT" b="1" dirty="0" smtClean="0"/>
                        <a:t>Ilegal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r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</a:t>
                      </a:r>
                      <a:r>
                        <a:rPr lang="pt-PT" b="1" u="sng" dirty="0" smtClean="0"/>
                        <a:t>in</a:t>
                      </a:r>
                      <a:r>
                        <a:rPr lang="pt-PT" b="1" dirty="0" smtClean="0"/>
                        <a:t>-, transforma-se em </a:t>
                      </a:r>
                      <a:r>
                        <a:rPr lang="pt-PT" b="1" u="sng" dirty="0" smtClean="0"/>
                        <a:t>r.</a:t>
                      </a:r>
                      <a:endParaRPr lang="pt-PT" u="sng" dirty="0"/>
                    </a:p>
                  </a:txBody>
                  <a:tcPr/>
                </a:tc>
              </a:tr>
              <a:tr h="860394">
                <a:tc>
                  <a:txBody>
                    <a:bodyPr/>
                    <a:lstStyle/>
                    <a:p>
                      <a:r>
                        <a:rPr lang="pt-PT" b="1" i="1" dirty="0" smtClean="0"/>
                        <a:t>In + Mobilizar </a:t>
                      </a:r>
                    </a:p>
                    <a:p>
                      <a:r>
                        <a:rPr lang="pt-PT" b="1" i="1" dirty="0" smtClean="0"/>
                        <a:t>In + Negável </a:t>
                      </a:r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Imobilizar</a:t>
                      </a:r>
                    </a:p>
                    <a:p>
                      <a:r>
                        <a:rPr lang="pt-PT" b="1" dirty="0" smtClean="0"/>
                        <a:t>Inegável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b="1" dirty="0" smtClean="0"/>
                        <a:t>antes de </a:t>
                      </a:r>
                      <a:r>
                        <a:rPr lang="pt-PT" b="1" u="sng" dirty="0" smtClean="0"/>
                        <a:t>m</a:t>
                      </a:r>
                      <a:r>
                        <a:rPr lang="pt-PT" b="1" dirty="0" smtClean="0"/>
                        <a:t>,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ou </a:t>
                      </a:r>
                      <a:r>
                        <a:rPr lang="pt-PT" b="1" u="sng" dirty="0" smtClean="0"/>
                        <a:t>l</a:t>
                      </a:r>
                      <a:r>
                        <a:rPr lang="pt-PT" b="1" dirty="0" smtClean="0"/>
                        <a:t>, o </a:t>
                      </a:r>
                      <a:r>
                        <a:rPr lang="pt-PT" b="1" u="sng" dirty="0" smtClean="0"/>
                        <a:t>n</a:t>
                      </a:r>
                      <a:r>
                        <a:rPr lang="pt-PT" b="1" dirty="0" smtClean="0"/>
                        <a:t> do prefixo </a:t>
                      </a:r>
                      <a:r>
                        <a:rPr lang="pt-PT" b="1" u="sng" dirty="0" smtClean="0"/>
                        <a:t>in-</a:t>
                      </a:r>
                      <a:r>
                        <a:rPr lang="pt-PT" b="1" dirty="0" smtClean="0"/>
                        <a:t>, desaparece.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7BF8-6936-4003-B29D-9794B6DBB27B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10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graphicFrame>
        <p:nvGraphicFramePr>
          <p:cNvPr id="8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795641"/>
          <a:ext cx="9144000" cy="7168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9832"/>
                <a:gridCol w="3036168"/>
                <a:gridCol w="3048000"/>
              </a:tblGrid>
              <a:tr h="9684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dirty="0" smtClean="0"/>
                        <a:t>Prefixo   in  +  Palavra Primitiva</a:t>
                      </a:r>
                      <a:r>
                        <a:rPr lang="pt-PT" sz="1800" b="1" dirty="0" smtClean="0"/>
                        <a:t> </a:t>
                      </a:r>
                      <a:endParaRPr lang="pt-PT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           Resultado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dirty="0" smtClean="0"/>
                        <a:t>          Conclusão</a:t>
                      </a:r>
                      <a:endParaRPr lang="pt-PT" dirty="0"/>
                    </a:p>
                  </a:txBody>
                  <a:tcPr/>
                </a:tc>
              </a:tr>
              <a:tr h="2088283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Transitável </a:t>
                      </a:r>
                    </a:p>
                    <a:p>
                      <a:r>
                        <a:rPr lang="pt-PT" sz="2000" b="1" i="1" dirty="0" smtClean="0"/>
                        <a:t>In + Suspeito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Intransitável </a:t>
                      </a:r>
                    </a:p>
                    <a:p>
                      <a:r>
                        <a:rPr lang="pt-PT" sz="2000" b="1" dirty="0" smtClean="0"/>
                        <a:t>Insuspeito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Não  há alterações no prefixo nem na palavra  a</a:t>
                      </a:r>
                      <a:r>
                        <a:rPr lang="pt-PT" sz="2000" b="1" baseline="0" dirty="0" smtClean="0"/>
                        <a:t>  q</a:t>
                      </a:r>
                      <a:r>
                        <a:rPr lang="pt-PT" sz="2000" b="1" dirty="0" smtClean="0"/>
                        <a:t>ue  se associa.  </a:t>
                      </a:r>
                    </a:p>
                    <a:p>
                      <a:pPr>
                        <a:buNone/>
                      </a:pPr>
                      <a:r>
                        <a:rPr lang="pt-PT" sz="2000" b="1" dirty="0" smtClean="0"/>
                        <a:t>                                                                                                                            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</a:tr>
              <a:tr h="1087575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Imaginável </a:t>
                      </a:r>
                    </a:p>
                    <a:p>
                      <a:r>
                        <a:rPr lang="pt-PT" sz="2000" b="1" i="1" dirty="0" smtClean="0"/>
                        <a:t>In + Hábil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 </a:t>
                      </a:r>
                      <a:r>
                        <a:rPr lang="pt-PT" sz="2000" b="1" dirty="0" smtClean="0"/>
                        <a:t>Inimaginável </a:t>
                      </a:r>
                      <a:r>
                        <a:rPr lang="pt-PT" sz="2000" b="1" i="1" dirty="0" smtClean="0"/>
                        <a:t> </a:t>
                      </a:r>
                    </a:p>
                    <a:p>
                      <a:r>
                        <a:rPr lang="pt-PT" sz="2000" b="1" i="1" dirty="0" smtClean="0"/>
                        <a:t>Inábil</a:t>
                      </a:r>
                      <a:endParaRPr lang="pt-PT" sz="2000" b="1" dirty="0" smtClean="0"/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nas palavras com </a:t>
                      </a:r>
                      <a:r>
                        <a:rPr lang="pt-PT" sz="2000" b="1" u="sng" dirty="0" smtClean="0"/>
                        <a:t>h</a:t>
                      </a:r>
                      <a:r>
                        <a:rPr lang="pt-PT" sz="2000" b="1" dirty="0" smtClean="0"/>
                        <a:t>, o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do prefixo in- mantém-se, mas desaparece o </a:t>
                      </a:r>
                      <a:r>
                        <a:rPr lang="pt-PT" sz="2000" b="1" u="sng" dirty="0" smtClean="0"/>
                        <a:t>h</a:t>
                      </a:r>
                      <a:r>
                        <a:rPr lang="pt-PT" sz="2000" b="1" u="none" dirty="0" smtClean="0"/>
                        <a:t>.</a:t>
                      </a:r>
                      <a:endParaRPr lang="pt-PT" sz="2000" dirty="0"/>
                    </a:p>
                  </a:txBody>
                  <a:tcPr/>
                </a:tc>
              </a:tr>
              <a:tr h="907949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Perdoável </a:t>
                      </a:r>
                    </a:p>
                    <a:p>
                      <a:r>
                        <a:rPr lang="pt-PT" sz="2000" b="1" i="1" dirty="0" smtClean="0"/>
                        <a:t>In + Batível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Imperdoável</a:t>
                      </a:r>
                    </a:p>
                    <a:p>
                      <a:r>
                        <a:rPr lang="pt-PT" sz="2000" b="1" dirty="0" smtClean="0"/>
                        <a:t>Imbatível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antes de </a:t>
                      </a:r>
                      <a:r>
                        <a:rPr lang="pt-PT" sz="2000" b="1" u="sng" dirty="0" smtClean="0"/>
                        <a:t>b</a:t>
                      </a:r>
                      <a:r>
                        <a:rPr lang="pt-PT" sz="2000" b="1" dirty="0" smtClean="0"/>
                        <a:t> ou </a:t>
                      </a:r>
                      <a:r>
                        <a:rPr lang="pt-PT" sz="2000" b="1" u="sng" dirty="0" smtClean="0"/>
                        <a:t>p</a:t>
                      </a:r>
                      <a:r>
                        <a:rPr lang="pt-PT" sz="2000" b="1" dirty="0" smtClean="0"/>
                        <a:t> escreve-se </a:t>
                      </a:r>
                      <a:r>
                        <a:rPr lang="pt-PT" sz="2000" b="1" u="sng" dirty="0" smtClean="0"/>
                        <a:t>m</a:t>
                      </a:r>
                      <a:r>
                        <a:rPr lang="pt-PT" sz="2000" b="1" dirty="0" smtClean="0"/>
                        <a:t>.</a:t>
                      </a:r>
                      <a:endParaRPr lang="pt-PT" sz="2000" dirty="0"/>
                    </a:p>
                  </a:txBody>
                  <a:tcPr/>
                </a:tc>
              </a:tr>
              <a:tr h="907949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Real </a:t>
                      </a:r>
                    </a:p>
                    <a:p>
                      <a:r>
                        <a:rPr lang="pt-PT" sz="2000" b="1" i="1" dirty="0" smtClean="0"/>
                        <a:t>In + Legal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Irreal</a:t>
                      </a:r>
                    </a:p>
                    <a:p>
                      <a:r>
                        <a:rPr lang="pt-PT" sz="2000" b="1" dirty="0" smtClean="0"/>
                        <a:t>Ilegal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antes de </a:t>
                      </a:r>
                      <a:r>
                        <a:rPr lang="pt-PT" sz="2000" b="1" u="sng" dirty="0" smtClean="0"/>
                        <a:t>r</a:t>
                      </a:r>
                      <a:r>
                        <a:rPr lang="pt-PT" sz="2000" b="1" dirty="0" smtClean="0"/>
                        <a:t>, o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do prefixo </a:t>
                      </a:r>
                      <a:r>
                        <a:rPr lang="pt-PT" sz="2000" b="1" u="sng" dirty="0" smtClean="0"/>
                        <a:t>in</a:t>
                      </a:r>
                      <a:r>
                        <a:rPr lang="pt-PT" sz="2000" b="1" dirty="0" smtClean="0"/>
                        <a:t>-, transforma-se em </a:t>
                      </a:r>
                      <a:r>
                        <a:rPr lang="pt-PT" sz="2000" b="1" u="sng" dirty="0" smtClean="0"/>
                        <a:t>r.</a:t>
                      </a:r>
                      <a:endParaRPr lang="pt-PT" sz="2000" u="sng" dirty="0"/>
                    </a:p>
                  </a:txBody>
                  <a:tcPr/>
                </a:tc>
              </a:tr>
              <a:tr h="907949">
                <a:tc>
                  <a:txBody>
                    <a:bodyPr/>
                    <a:lstStyle/>
                    <a:p>
                      <a:r>
                        <a:rPr lang="pt-PT" sz="2000" b="1" i="1" dirty="0" smtClean="0"/>
                        <a:t>In + Mobilizar </a:t>
                      </a:r>
                    </a:p>
                    <a:p>
                      <a:r>
                        <a:rPr lang="pt-PT" sz="2000" b="1" i="1" dirty="0" smtClean="0"/>
                        <a:t>In + Negável </a:t>
                      </a:r>
                    </a:p>
                    <a:p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Imobilizar</a:t>
                      </a:r>
                    </a:p>
                    <a:p>
                      <a:r>
                        <a:rPr lang="pt-PT" sz="2000" b="1" dirty="0" smtClean="0"/>
                        <a:t>Inegável</a:t>
                      </a:r>
                      <a:endParaRPr lang="pt-P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dirty="0" smtClean="0"/>
                        <a:t>antes de </a:t>
                      </a:r>
                      <a:r>
                        <a:rPr lang="pt-PT" sz="2000" b="1" u="sng" dirty="0" smtClean="0"/>
                        <a:t>m</a:t>
                      </a:r>
                      <a:r>
                        <a:rPr lang="pt-PT" sz="2000" b="1" dirty="0" smtClean="0"/>
                        <a:t>,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ou </a:t>
                      </a:r>
                      <a:r>
                        <a:rPr lang="pt-PT" sz="2000" b="1" u="sng" dirty="0" smtClean="0"/>
                        <a:t>l</a:t>
                      </a:r>
                      <a:r>
                        <a:rPr lang="pt-PT" sz="2000" b="1" dirty="0" smtClean="0"/>
                        <a:t>, o </a:t>
                      </a:r>
                      <a:r>
                        <a:rPr lang="pt-PT" sz="2000" b="1" u="sng" dirty="0" smtClean="0"/>
                        <a:t>n</a:t>
                      </a:r>
                      <a:r>
                        <a:rPr lang="pt-PT" sz="2000" b="1" dirty="0" smtClean="0"/>
                        <a:t> do prefixo </a:t>
                      </a:r>
                      <a:r>
                        <a:rPr lang="pt-PT" sz="2000" b="1" u="sng" dirty="0" smtClean="0"/>
                        <a:t>in-</a:t>
                      </a:r>
                      <a:r>
                        <a:rPr lang="pt-PT" sz="2000" b="1" dirty="0" smtClean="0"/>
                        <a:t>, desaparece.</a:t>
                      </a:r>
                      <a:endParaRPr lang="pt-PT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3528" y="260648"/>
            <a:ext cx="8424936" cy="60016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PT" sz="3200" dirty="0" smtClean="0"/>
              <a:t>	</a:t>
            </a:r>
          </a:p>
          <a:p>
            <a:endParaRPr lang="pt-PT" sz="3200" dirty="0"/>
          </a:p>
          <a:p>
            <a:r>
              <a:rPr lang="pt-PT" sz="3200" b="1" dirty="0" smtClean="0">
                <a:solidFill>
                  <a:schemeClr val="accent5">
                    <a:lumMod val="75000"/>
                  </a:schemeClr>
                </a:solidFill>
              </a:rPr>
              <a:t>Como </a:t>
            </a:r>
            <a:r>
              <a:rPr lang="pt-PT" sz="3200" b="1" dirty="0">
                <a:solidFill>
                  <a:schemeClr val="accent5">
                    <a:lumMod val="75000"/>
                  </a:schemeClr>
                </a:solidFill>
              </a:rPr>
              <a:t>pudeste observar no exercício anterior, ao longo da evolução do português, já houve consoantes </a:t>
            </a:r>
            <a:r>
              <a:rPr lang="pt-PT" sz="3200" b="1" dirty="0" smtClean="0">
                <a:solidFill>
                  <a:schemeClr val="accent5">
                    <a:lumMod val="75000"/>
                  </a:schemeClr>
                </a:solidFill>
              </a:rPr>
              <a:t>que desapareceram, porque…</a:t>
            </a:r>
            <a:endParaRPr lang="pt-PT" sz="32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3200" b="1" dirty="0" smtClean="0">
                <a:solidFill>
                  <a:schemeClr val="accent5">
                    <a:lumMod val="75000"/>
                  </a:schemeClr>
                </a:solidFill>
              </a:rPr>
              <a:t>________________________________________________________________________________</a:t>
            </a:r>
            <a:r>
              <a:rPr lang="pt-PT" sz="3200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pt-PT" sz="3200" b="1" dirty="0">
                <a:solidFill>
                  <a:schemeClr val="accent6">
                    <a:lumMod val="75000"/>
                  </a:schemeClr>
                </a:solidFill>
              </a:rPr>
              <a:t>preenche o espaço</a:t>
            </a:r>
            <a:r>
              <a:rPr lang="pt-PT" sz="32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endParaRPr lang="pt-PT" sz="3200" dirty="0"/>
          </a:p>
          <a:p>
            <a:endParaRPr lang="pt-PT" sz="3200" dirty="0" smtClean="0"/>
          </a:p>
          <a:p>
            <a:endParaRPr lang="pt-PT" sz="3200" dirty="0"/>
          </a:p>
          <a:p>
            <a:endParaRPr lang="pt-PT" sz="3200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407-5CA4-43E7-AE9E-D54A7C12D0F9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11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sz="3200" b="1" dirty="0">
                <a:solidFill>
                  <a:schemeClr val="accent5">
                    <a:lumMod val="75000"/>
                  </a:schemeClr>
                </a:solidFill>
              </a:rPr>
              <a:t>Escreve as palavras que se seguem, aplicando a regra “O que não se ouve não se escreve”: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a) acção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b) projecto</a:t>
            </a:r>
          </a:p>
          <a:p>
            <a:r>
              <a:rPr lang="pt-PT" sz="3600" b="1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pt-PT" sz="3600" b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4000" b="1" dirty="0" err="1" smtClean="0">
                <a:solidFill>
                  <a:schemeClr val="accent5">
                    <a:lumMod val="75000"/>
                  </a:schemeClr>
                </a:solidFill>
              </a:rPr>
              <a:t>assumpção</a:t>
            </a:r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d) accionar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e) contacto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f) 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adoptar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g) adopção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h) óptimo</a:t>
            </a: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i) </a:t>
            </a:r>
            <a:r>
              <a:rPr lang="pt-PT" sz="4000" b="1" dirty="0" smtClean="0">
                <a:solidFill>
                  <a:schemeClr val="accent5">
                    <a:lumMod val="75000"/>
                  </a:schemeClr>
                </a:solidFill>
              </a:rPr>
              <a:t>humidade</a:t>
            </a:r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4000" b="1" dirty="0">
                <a:solidFill>
                  <a:schemeClr val="accent5">
                    <a:lumMod val="75000"/>
                  </a:schemeClr>
                </a:solidFill>
              </a:rPr>
              <a:t>j) </a:t>
            </a:r>
            <a:r>
              <a:rPr lang="pt-PT" sz="4000" b="1" dirty="0" err="1" smtClean="0">
                <a:solidFill>
                  <a:schemeClr val="accent5">
                    <a:lumMod val="75000"/>
                  </a:schemeClr>
                </a:solidFill>
              </a:rPr>
              <a:t>peremptório</a:t>
            </a:r>
            <a:endParaRPr lang="pt-PT" sz="4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618-4C12-4AAA-BD48-063EAF7DE3BA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0"/>
            <a:ext cx="9144000" cy="827919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endParaRPr lang="pt-PT" sz="3200" b="1" dirty="0" smtClean="0">
              <a:solidFill>
                <a:srgbClr val="FF0000"/>
              </a:solidFill>
            </a:endParaRPr>
          </a:p>
          <a:p>
            <a:endParaRPr lang="pt-PT" sz="3200" b="1" dirty="0">
              <a:solidFill>
                <a:srgbClr val="FF0000"/>
              </a:solidFill>
            </a:endParaRPr>
          </a:p>
          <a:p>
            <a:endParaRPr lang="pt-PT" sz="3200" b="1" dirty="0" smtClean="0">
              <a:solidFill>
                <a:srgbClr val="FF0000"/>
              </a:solidFill>
            </a:endParaRPr>
          </a:p>
          <a:p>
            <a:r>
              <a:rPr lang="pt-PT" sz="4400" b="1" dirty="0" smtClean="0">
                <a:solidFill>
                  <a:schemeClr val="accent6">
                    <a:lumMod val="50000"/>
                  </a:schemeClr>
                </a:solidFill>
              </a:rPr>
              <a:t>Conclusão</a:t>
            </a:r>
            <a:r>
              <a:rPr lang="pt-PT" sz="3600" b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pt-PT" sz="4400" b="1" dirty="0"/>
              <a:t>as consoantes c (</a:t>
            </a:r>
            <a:r>
              <a:rPr lang="pt-PT" sz="4400" b="1" dirty="0" err="1"/>
              <a:t>cc</a:t>
            </a:r>
            <a:r>
              <a:rPr lang="pt-PT" sz="4400" b="1" dirty="0"/>
              <a:t>, </a:t>
            </a:r>
            <a:r>
              <a:rPr lang="pt-PT" sz="4400" b="1" dirty="0" err="1" smtClean="0"/>
              <a:t>cç</a:t>
            </a:r>
            <a:r>
              <a:rPr lang="pt-PT" sz="4400" b="1" dirty="0" smtClean="0"/>
              <a:t>, </a:t>
            </a:r>
            <a:r>
              <a:rPr lang="pt-PT" sz="4400" b="1" dirty="0" err="1"/>
              <a:t>ct</a:t>
            </a:r>
            <a:r>
              <a:rPr lang="pt-PT" sz="4400" b="1" dirty="0"/>
              <a:t>) e p (</a:t>
            </a:r>
            <a:r>
              <a:rPr lang="pt-PT" sz="4400" b="1" dirty="0" err="1"/>
              <a:t>pc</a:t>
            </a:r>
            <a:r>
              <a:rPr lang="pt-PT" sz="4400" b="1" dirty="0"/>
              <a:t>, </a:t>
            </a:r>
            <a:r>
              <a:rPr lang="pt-PT" sz="4400" b="1" dirty="0" err="1"/>
              <a:t>pç</a:t>
            </a:r>
            <a:r>
              <a:rPr lang="pt-PT" sz="4400" b="1" dirty="0"/>
              <a:t>, </a:t>
            </a:r>
            <a:r>
              <a:rPr lang="pt-PT" sz="4400" b="1" dirty="0" err="1"/>
              <a:t>pt</a:t>
            </a:r>
            <a:r>
              <a:rPr lang="pt-PT" sz="4400" b="1" dirty="0"/>
              <a:t>) que não se ouvem caem. Uma </a:t>
            </a:r>
            <a:r>
              <a:rPr lang="pt-PT" sz="4400" b="1" dirty="0" smtClean="0"/>
              <a:t>exceção </a:t>
            </a:r>
            <a:r>
              <a:rPr lang="pt-PT" sz="4400" b="1" dirty="0"/>
              <a:t>a esta regra </a:t>
            </a:r>
            <a:r>
              <a:rPr lang="pt-PT" sz="4400" b="1" dirty="0" smtClean="0"/>
              <a:t>de que </a:t>
            </a:r>
            <a:r>
              <a:rPr lang="pt-PT" sz="4400" b="1" dirty="0"/>
              <a:t>o que se não ouve se não escreve é o h inicial: habitante; húmido, etc</a:t>
            </a:r>
            <a:r>
              <a:rPr lang="pt-PT" sz="4400" b="1" dirty="0" smtClean="0"/>
              <a:t>.</a:t>
            </a:r>
          </a:p>
          <a:p>
            <a:endParaRPr lang="pt-PT" sz="3600" b="1" dirty="0"/>
          </a:p>
          <a:p>
            <a:endParaRPr lang="pt-PT" sz="3600" b="1" dirty="0" smtClean="0"/>
          </a:p>
          <a:p>
            <a:endParaRPr lang="pt-PT" sz="3600" b="1" dirty="0" smtClean="0"/>
          </a:p>
          <a:p>
            <a:endParaRPr lang="pt-PT" sz="3600" b="1" dirty="0"/>
          </a:p>
          <a:p>
            <a:endParaRPr lang="pt-PT" sz="3600" b="1" dirty="0" smtClean="0"/>
          </a:p>
          <a:p>
            <a:endParaRPr lang="pt-PT" sz="3600" b="1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404C-2E80-486D-B762-CDB4CB12E953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13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0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>
                          <a:solidFill>
                            <a:schemeClr val="tx1"/>
                          </a:solidFill>
                        </a:rPr>
                        <a:t>ACENTO</a:t>
                      </a:r>
                      <a:endParaRPr lang="pt-P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CONTEXTO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EXEMPLO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rowSpan="4"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DESAPARECE</a:t>
                      </a:r>
                      <a:endParaRPr lang="pt-PT" sz="2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-oi- em penúltima sílaba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Joia 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Comboio já não tinha acento</a:t>
                      </a:r>
                      <a:endParaRPr lang="pt-PT" dirty="0"/>
                    </a:p>
                  </a:txBody>
                  <a:tcPr/>
                </a:tc>
              </a:tr>
              <a:tr h="1050498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Verbos com duas vogais iguais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Creem 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enjoo, voo, perdoo, já não tinham acento.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Verbos com qu ou gu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Adeque</a:t>
                      </a:r>
                      <a:endParaRPr lang="pt-PT" dirty="0"/>
                    </a:p>
                  </a:txBody>
                  <a:tcPr/>
                </a:tc>
              </a:tr>
              <a:tr h="608622">
                <a:tc v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Pára, pêlo, pêra; pólo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Para, pelo, pera; polo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DCD4-4530-46A0-9740-791E5F8F288D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14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5240" cy="3484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620"/>
                <a:gridCol w="403762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ACENTO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EXEMPLOS</a:t>
                      </a:r>
                      <a:endParaRPr lang="pt-PT" dirty="0"/>
                    </a:p>
                  </a:txBody>
                  <a:tcPr/>
                </a:tc>
              </a:tr>
              <a:tr h="2876364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MANTÉM-SE</a:t>
                      </a:r>
                      <a:endParaRPr lang="pt-PT" sz="36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400" dirty="0" smtClean="0"/>
                        <a:t>Pôr</a:t>
                      </a:r>
                    </a:p>
                    <a:p>
                      <a:pPr algn="ctr"/>
                      <a:r>
                        <a:rPr lang="pt-PT" sz="2400" dirty="0" smtClean="0"/>
                        <a:t>Pôde</a:t>
                      </a:r>
                      <a:endParaRPr lang="pt-PT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A98-5E90-4591-953B-014C336ACF24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15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/>
              <a:t>A ACENTUAÇÃO</a:t>
            </a:r>
            <a:endParaRPr lang="pt-PT" b="1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0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862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ACENTO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Formas do pretérito perfeito do indicativo</a:t>
                      </a:r>
                    </a:p>
                    <a:p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verbos 1.ª conjugação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Presente conjuntivo verbo dar</a:t>
                      </a:r>
                      <a:endParaRPr lang="pt-PT" dirty="0"/>
                    </a:p>
                  </a:txBody>
                  <a:tcPr/>
                </a:tc>
              </a:tr>
              <a:tr h="2876364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 algn="ctr"/>
                      <a:r>
                        <a:rPr lang="pt-PT" sz="2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É</a:t>
                      </a:r>
                      <a:r>
                        <a:rPr lang="pt-PT" sz="28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FACULTATIVO</a:t>
                      </a:r>
                      <a:endParaRPr lang="pt-PT" sz="2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Louvámos/louvamos</a:t>
                      </a:r>
                      <a:endParaRPr lang="pt-P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Dêmos/demos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F275-046D-4A45-A16D-D09BF4677AF9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16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pt-PT" sz="3200" b="1" dirty="0" smtClean="0"/>
              <a:t>Indica as palavras </a:t>
            </a:r>
            <a:r>
              <a:rPr lang="pt-PT" sz="3200" b="1" dirty="0"/>
              <a:t>que estão certas, segundo </a:t>
            </a:r>
            <a:r>
              <a:rPr lang="pt-PT" sz="3200" b="1" dirty="0" smtClean="0"/>
              <a:t>o novo </a:t>
            </a:r>
            <a:r>
              <a:rPr lang="pt-PT" sz="3200" b="1" dirty="0"/>
              <a:t>acordo ortográfico: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pt-PT" dirty="0" err="1"/>
              <a:t>Boia</a:t>
            </a:r>
            <a:r>
              <a:rPr lang="pt-PT" dirty="0"/>
              <a:t> </a:t>
            </a:r>
            <a:r>
              <a:rPr lang="pt-PT" dirty="0" smtClean="0"/>
              <a:t>                                    Comboio</a:t>
            </a:r>
            <a:endParaRPr lang="pt-PT" dirty="0"/>
          </a:p>
          <a:p>
            <a:r>
              <a:rPr lang="pt-PT" dirty="0"/>
              <a:t>Paranóia </a:t>
            </a:r>
            <a:r>
              <a:rPr lang="pt-PT" dirty="0" smtClean="0"/>
              <a:t>                             Lêem</a:t>
            </a:r>
            <a:endParaRPr lang="pt-PT" dirty="0"/>
          </a:p>
          <a:p>
            <a:r>
              <a:rPr lang="pt-PT" dirty="0"/>
              <a:t>Vêm </a:t>
            </a:r>
            <a:r>
              <a:rPr lang="pt-PT" dirty="0" smtClean="0"/>
              <a:t>                                     </a:t>
            </a:r>
            <a:r>
              <a:rPr lang="pt-PT" dirty="0" err="1" smtClean="0"/>
              <a:t>Deem</a:t>
            </a:r>
            <a:endParaRPr lang="pt-PT" dirty="0"/>
          </a:p>
          <a:p>
            <a:r>
              <a:rPr lang="pt-PT" dirty="0"/>
              <a:t>Para (verbo) </a:t>
            </a:r>
            <a:r>
              <a:rPr lang="pt-PT" dirty="0" smtClean="0"/>
              <a:t>                       Pêlo</a:t>
            </a:r>
            <a:endParaRPr lang="pt-PT" dirty="0"/>
          </a:p>
          <a:p>
            <a:r>
              <a:rPr lang="pt-PT" dirty="0"/>
              <a:t>Por (verbo) </a:t>
            </a:r>
            <a:r>
              <a:rPr lang="pt-PT" dirty="0" smtClean="0"/>
              <a:t>                        Afinámos</a:t>
            </a:r>
            <a:endParaRPr lang="pt-PT" dirty="0"/>
          </a:p>
          <a:p>
            <a:r>
              <a:rPr lang="pt-PT" dirty="0"/>
              <a:t>Girassóis </a:t>
            </a:r>
            <a:r>
              <a:rPr lang="pt-PT" dirty="0" smtClean="0"/>
              <a:t>                            Averigúe</a:t>
            </a:r>
            <a:endParaRPr lang="pt-PT" dirty="0"/>
          </a:p>
          <a:p>
            <a:r>
              <a:rPr lang="pt-PT" dirty="0" err="1"/>
              <a:t>Veem</a:t>
            </a:r>
            <a:r>
              <a:rPr lang="pt-PT" dirty="0"/>
              <a:t> </a:t>
            </a:r>
            <a:r>
              <a:rPr lang="pt-PT" dirty="0" smtClean="0"/>
              <a:t>                                  Enjoo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BD5-076A-4D46-9BFE-4F1860C080D4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17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6"/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HÍFEN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611560" y="1988841"/>
          <a:ext cx="7992888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1853"/>
                <a:gridCol w="3991035"/>
              </a:tblGrid>
              <a:tr h="546296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Palavras formadas por composição: são poucas as alterações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751142"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Regra geral: mantém-se a grafia atual (de 1945)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Passam a escrever-se sem hífen quando já se perdeu noção de composição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(como já acontecia com girassol).</a:t>
                      </a:r>
                      <a:endParaRPr lang="pt-PT" dirty="0"/>
                    </a:p>
                  </a:txBody>
                  <a:tcPr/>
                </a:tc>
              </a:tr>
              <a:tr h="942922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Ex.: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navio-escola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ano-luz;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Ex.: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Mandachuva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paraquedas;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paraquedista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2735-65BF-4F81-8E05-A48D42BE4061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18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HÍFEN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611560" y="1556792"/>
          <a:ext cx="7920880" cy="4464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3618"/>
                <a:gridCol w="4167262"/>
              </a:tblGrid>
              <a:tr h="395608">
                <a:tc gridSpan="2">
                  <a:txBody>
                    <a:bodyPr/>
                    <a:lstStyle/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Palavras formadas por derivação: regra geral o hífen desaparece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95608">
                <a:tc gridSpan="2"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Exceções: hífen mantém-se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560753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a mesma letra no fim do prefixo e no início da palavra.</a:t>
                      </a:r>
                    </a:p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Exceção – os prefixos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ligam-se sempre (mesmo quando repete vogal)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super-rigoroso; contra-ataque; Reeleito; preestabelecer;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coocorrência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endParaRPr lang="pt-PT" dirty="0"/>
                    </a:p>
                  </a:txBody>
                  <a:tcPr/>
                </a:tc>
              </a:tr>
              <a:tr h="390188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Quando a palavra começa por h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super-homem</a:t>
                      </a:r>
                      <a:endParaRPr lang="pt-PT" dirty="0"/>
                    </a:p>
                  </a:txBody>
                  <a:tcPr/>
                </a:tc>
              </a:tr>
              <a:tr h="682829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prefixos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pan-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quando a palavra começa com m, n, ou vogal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circum-navegação; pan-americano</a:t>
                      </a:r>
                      <a:endParaRPr lang="pt-PT" dirty="0"/>
                    </a:p>
                  </a:txBody>
                  <a:tcPr/>
                </a:tc>
              </a:tr>
              <a:tr h="1039511"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 pré, pós, pró e ex (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=anterior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pré-aviso; </a:t>
                      </a:r>
                      <a:r>
                        <a:rPr lang="pt-PT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pró-acordo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ex-presidente 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3A383-161E-4248-A3D4-E283E157D4B7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19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/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ATIVIDADES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pt-PT" sz="3200" dirty="0" smtClean="0"/>
              <a:t>Repara na seguinte placa que existe no Porto, escrita antes da reforma ortográfica de 1911:</a:t>
            </a:r>
          </a:p>
          <a:p>
            <a:r>
              <a:rPr lang="pt-PT" sz="3200" dirty="0" smtClean="0"/>
              <a:t>Reescreve o texto, adequando-o à forma como escreves hoje.</a:t>
            </a:r>
            <a:endParaRPr lang="pt-PT" sz="32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3312367" cy="28237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6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Rectângulo 5"/>
          <p:cNvSpPr/>
          <p:nvPr/>
        </p:nvSpPr>
        <p:spPr>
          <a:xfrm>
            <a:off x="827584" y="4813994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000" dirty="0"/>
              <a:t>Foto de Manuel de Sousa, disponível </a:t>
            </a:r>
            <a:r>
              <a:rPr lang="pt-PT" sz="1000" dirty="0" smtClean="0"/>
              <a:t>em http</a:t>
            </a:r>
            <a:r>
              <a:rPr lang="pt-PT" sz="1000" dirty="0"/>
              <a:t>://</a:t>
            </a:r>
            <a:r>
              <a:rPr lang="pt-PT" sz="1000" dirty="0" smtClean="0"/>
              <a:t>pt.wikipedia.org</a:t>
            </a:r>
            <a:endParaRPr lang="pt-PT" sz="1000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5534-2929-413A-86A2-8B60F668EF5D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998984"/>
          </a:xfrm>
          <a:solidFill>
            <a:schemeClr val="accent6"/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HÍFEN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755576" y="1628800"/>
          <a:ext cx="7643192" cy="316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38164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pt-PT" sz="1800" b="1" kern="12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t-PT" sz="1800" b="1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Verbo Haver        e       Preposição De</a:t>
                      </a:r>
                    </a:p>
                    <a:p>
                      <a:pPr algn="ctr"/>
                      <a:r>
                        <a:rPr lang="pt-PT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pt-PT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250048">
                <a:tc>
                  <a:txBody>
                    <a:bodyPr/>
                    <a:lstStyle/>
                    <a:p>
                      <a:endParaRPr lang="pt-PT" sz="1800" i="0" kern="12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i="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O verbo Haver perde o hífen e dá </a:t>
                      </a:r>
                    </a:p>
                    <a:p>
                      <a:endParaRPr lang="pt-PT" sz="1800" i="0" kern="12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i="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origem a duas palavras separadas</a:t>
                      </a:r>
                      <a:endParaRPr lang="pt-PT" i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80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há de; hei de. </a:t>
                      </a:r>
                      <a:endParaRPr lang="pt-PT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1D5C-FBBB-4310-ACF5-4B79014329F8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20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5">
                    <a:lumMod val="75000"/>
                  </a:schemeClr>
                </a:solidFill>
              </a:rPr>
              <a:t>Indica as palavras que não estão adequadas ao novo acordo:</a:t>
            </a:r>
            <a:endParaRPr lang="pt-PT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PT" smtClean="0"/>
              <a:t>Pós-tónica                                                   Pos-pôr</a:t>
            </a:r>
          </a:p>
          <a:p>
            <a:r>
              <a:rPr lang="pt-PT" smtClean="0"/>
              <a:t>Cooperação                                                Microondas</a:t>
            </a:r>
          </a:p>
          <a:p>
            <a:r>
              <a:rPr lang="pt-PT" smtClean="0"/>
              <a:t>Retro-visor                                                  Ultra-rápido</a:t>
            </a:r>
          </a:p>
          <a:p>
            <a:r>
              <a:rPr lang="pt-PT" smtClean="0"/>
              <a:t>Hiper-realista                                              Hiper-mercado</a:t>
            </a:r>
          </a:p>
          <a:p>
            <a:r>
              <a:rPr lang="pt-PT" smtClean="0"/>
              <a:t>Circumambiente                                         Segundafeira</a:t>
            </a:r>
          </a:p>
          <a:p>
            <a:r>
              <a:rPr lang="pt-PT" smtClean="0"/>
              <a:t>Anti-higiénico                                              Anti-religioso</a:t>
            </a:r>
          </a:p>
          <a:p>
            <a:r>
              <a:rPr lang="pt-PT" smtClean="0"/>
              <a:t>Anti-inflamatório                                        Mal-educado</a:t>
            </a:r>
          </a:p>
          <a:p>
            <a:r>
              <a:rPr lang="pt-PT" smtClean="0"/>
              <a:t>Mal-humorado                                            Há-de</a:t>
            </a:r>
          </a:p>
          <a:p>
            <a:r>
              <a:rPr lang="pt-PT" smtClean="0"/>
              <a:t>Mini-saia                                                      Malvisto</a:t>
            </a:r>
          </a:p>
          <a:p>
            <a:r>
              <a:rPr lang="pt-PT" smtClean="0"/>
              <a:t>Bem-visto                                                     Sub-vinte</a:t>
            </a:r>
          </a:p>
          <a:p>
            <a:r>
              <a:rPr lang="pt-PT" smtClean="0"/>
              <a:t>Pré-aviso                                                      Cor de rosa;</a:t>
            </a:r>
          </a:p>
          <a:p>
            <a:r>
              <a:rPr lang="pt-PT" smtClean="0"/>
              <a:t>Auto-avaliação                                            Sem-abrigo</a:t>
            </a:r>
            <a:endParaRPr lang="pt-PT" dirty="0"/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467544" y="1556792"/>
            <a:ext cx="8208912" cy="459797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Pós-tónica     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Pos-pôr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Cooperação  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Microondas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Retro-visor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Ultra-rápido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Hiper-realista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Hiper-mercado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Circumambiente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Segundafeira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Anti-higiénico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Anti-religioso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Anti-inflamatório                                        Mal-educado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Mal-humorado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Há-de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Mini-saia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Malvisto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Bem-visto                                                     </a:t>
            </a: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Sub-vinte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Pré-aviso                                                      Cor de rosa;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Auto-avaliação</a:t>
            </a: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Sem-abrigo</a:t>
            </a: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22E13-3450-49CF-B94B-DC44AF4A277D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21</a:t>
            </a:fld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As palavras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</a:rPr>
              <a:t>a negrito foram corrigidas:</a:t>
            </a:r>
            <a:endParaRPr lang="pt-P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Pós-tónica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</a:t>
            </a:r>
            <a:r>
              <a:rPr lang="pt-PT" dirty="0" err="1" smtClean="0">
                <a:solidFill>
                  <a:schemeClr val="accent6">
                    <a:lumMod val="50000"/>
                  </a:schemeClr>
                </a:solidFill>
              </a:rPr>
              <a:t>Pos-pôr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Cooperação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Microondas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Retrovisor 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</a:rPr>
              <a:t>Ultrarrápido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Hiper-realista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Hipermercado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</a:rPr>
              <a:t>Circum-ambiente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Segunda-feira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Anti-higiénico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</a:rPr>
              <a:t>Antirreligioso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Anti-inflamatório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Mal-educado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>
                <a:solidFill>
                  <a:schemeClr val="accent6">
                    <a:lumMod val="50000"/>
                  </a:schemeClr>
                </a:solidFill>
              </a:rPr>
              <a:t>Mal-humorado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Há de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Minissaia 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Malvisto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Bem-visto                                                     </a:t>
            </a:r>
            <a:r>
              <a:rPr lang="pt-PT" dirty="0" err="1" smtClean="0">
                <a:solidFill>
                  <a:schemeClr val="accent6">
                    <a:lumMod val="50000"/>
                  </a:schemeClr>
                </a:solidFill>
              </a:rPr>
              <a:t>Sub-vinte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Pré-aviso                                                     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Cor-de-rosa</a:t>
            </a:r>
            <a:endParaRPr lang="pt-PT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</a:rPr>
              <a:t>Autoavaliação  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Sem-abrigo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E680-1C00-45DF-9F5F-5B128751CDFD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/>
          </a:solidFill>
        </p:spPr>
        <p:txBody>
          <a:bodyPr>
            <a:normAutofit fontScale="92500" lnSpcReduction="10000"/>
          </a:bodyPr>
          <a:lstStyle/>
          <a:p>
            <a:endParaRPr lang="pt-PT" sz="2800" dirty="0" smtClean="0"/>
          </a:p>
          <a:p>
            <a:r>
              <a:rPr lang="pt-PT" sz="2800" dirty="0" smtClean="0"/>
              <a:t>Atividades – diapositivos  2, 3, 17, 21 e 22</a:t>
            </a:r>
          </a:p>
          <a:p>
            <a:r>
              <a:rPr lang="pt-PT" sz="2800" dirty="0" smtClean="0"/>
              <a:t>Língua Viva- diapositivo 4</a:t>
            </a:r>
          </a:p>
          <a:p>
            <a:r>
              <a:rPr lang="pt-PT" sz="2800" dirty="0" smtClean="0"/>
              <a:t>Acordo de 1990- diapositivo 5</a:t>
            </a:r>
          </a:p>
          <a:p>
            <a:r>
              <a:rPr lang="pt-PT" sz="2800" dirty="0" smtClean="0"/>
              <a:t>Alfabeto- diapositivo 6</a:t>
            </a:r>
          </a:p>
          <a:p>
            <a:r>
              <a:rPr lang="pt-PT" sz="2800" dirty="0" smtClean="0"/>
              <a:t>Uso de maiúsculas e minúsculas-diapositivos 7, 8 e 9</a:t>
            </a:r>
          </a:p>
          <a:p>
            <a:r>
              <a:rPr lang="pt-PT" sz="2800" dirty="0" smtClean="0"/>
              <a:t>O que não se ouve, não se escreve- diapositivos  10, 11, 12 e 13</a:t>
            </a:r>
          </a:p>
          <a:p>
            <a:r>
              <a:rPr lang="pt-PT" sz="2800" dirty="0" smtClean="0"/>
              <a:t>Acentuação – diapositivos 14, 15 e 16</a:t>
            </a:r>
          </a:p>
          <a:p>
            <a:r>
              <a:rPr lang="pt-PT" sz="2800" dirty="0" smtClean="0"/>
              <a:t>Hífen- diapositivos 18, 19 e 20</a:t>
            </a:r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4B4A-F076-4CD7-A180-02A5BC22199C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23</a:t>
            </a:fld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0"/>
            <a:ext cx="9144000" cy="1188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pt-PT" sz="3200" dirty="0" smtClean="0"/>
              <a:t>	</a:t>
            </a:r>
          </a:p>
          <a:p>
            <a:r>
              <a:rPr lang="pt-PT" sz="3200" dirty="0" smtClean="0">
                <a:solidFill>
                  <a:schemeClr val="accent6">
                    <a:lumMod val="75000"/>
                  </a:schemeClr>
                </a:solidFill>
              </a:rPr>
              <a:t>    Tens </a:t>
            </a:r>
            <a:r>
              <a:rPr lang="pt-PT" sz="3200" dirty="0">
                <a:solidFill>
                  <a:schemeClr val="accent6">
                    <a:lumMod val="75000"/>
                  </a:schemeClr>
                </a:solidFill>
              </a:rPr>
              <a:t>a seguir uma lista de palavras com a grafia </a:t>
            </a:r>
            <a:r>
              <a:rPr lang="pt-PT" sz="3200" dirty="0" smtClean="0">
                <a:solidFill>
                  <a:schemeClr val="accent6">
                    <a:lumMod val="75000"/>
                  </a:schemeClr>
                </a:solidFill>
              </a:rPr>
              <a:t>  anterior </a:t>
            </a:r>
            <a:r>
              <a:rPr lang="pt-PT" sz="3200" dirty="0">
                <a:solidFill>
                  <a:schemeClr val="accent6">
                    <a:lumMod val="75000"/>
                  </a:schemeClr>
                </a:solidFill>
              </a:rPr>
              <a:t>a 1911 (retiradas do </a:t>
            </a:r>
            <a:r>
              <a:rPr lang="pt-PT" sz="3200" i="1" dirty="0">
                <a:solidFill>
                  <a:schemeClr val="accent6">
                    <a:lumMod val="75000"/>
                  </a:schemeClr>
                </a:solidFill>
              </a:rPr>
              <a:t>Dicionário Lacerda de 1858). Escreve </a:t>
            </a:r>
            <a:r>
              <a:rPr lang="pt-PT" sz="3200" i="1" dirty="0" smtClean="0">
                <a:solidFill>
                  <a:schemeClr val="accent6">
                    <a:lumMod val="75000"/>
                  </a:schemeClr>
                </a:solidFill>
              </a:rPr>
              <a:t>essas </a:t>
            </a:r>
            <a:r>
              <a:rPr lang="pt-PT" sz="3200" dirty="0" smtClean="0">
                <a:solidFill>
                  <a:schemeClr val="accent6">
                    <a:lumMod val="75000"/>
                  </a:schemeClr>
                </a:solidFill>
              </a:rPr>
              <a:t>mesmas </a:t>
            </a:r>
            <a:r>
              <a:rPr lang="pt-PT" sz="3200" dirty="0">
                <a:solidFill>
                  <a:schemeClr val="accent6">
                    <a:lumMod val="75000"/>
                  </a:schemeClr>
                </a:solidFill>
              </a:rPr>
              <a:t>palavras com a grafia </a:t>
            </a:r>
            <a:r>
              <a:rPr lang="pt-PT" sz="3200" dirty="0" err="1">
                <a:solidFill>
                  <a:schemeClr val="accent6">
                    <a:lumMod val="75000"/>
                  </a:schemeClr>
                </a:solidFill>
              </a:rPr>
              <a:t>actual</a:t>
            </a:r>
            <a:r>
              <a:rPr lang="pt-PT" sz="32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endParaRPr lang="pt-PT" sz="2400" dirty="0" smtClean="0"/>
          </a:p>
          <a:p>
            <a:pPr algn="ctr"/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Agglutinar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Alchimista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Céllula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Chapeo</a:t>
            </a:r>
            <a:endParaRPr lang="pt-PT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pt-PT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Chirurgia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 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Damnificado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Estylo</a:t>
            </a:r>
            <a:r>
              <a:rPr lang="pt-P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</a:p>
          <a:p>
            <a:pPr algn="ctr"/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Hombro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    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Hibérico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 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Immóvel</a:t>
            </a:r>
            <a:endParaRPr lang="pt-PT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</a:p>
          <a:p>
            <a:pPr algn="ctr"/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Propheta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       </a:t>
            </a:r>
            <a:r>
              <a:rPr lang="pt-PT" sz="2400" b="1" dirty="0" err="1" smtClean="0">
                <a:solidFill>
                  <a:schemeClr val="accent5">
                    <a:lumMod val="75000"/>
                  </a:schemeClr>
                </a:solidFill>
              </a:rPr>
              <a:t>Retrahir</a:t>
            </a:r>
            <a:endParaRPr lang="pt-PT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pt-PT" sz="2400" b="1" dirty="0" smtClean="0"/>
          </a:p>
          <a:p>
            <a:pPr algn="ctr"/>
            <a:endParaRPr lang="pt-PT" sz="2400" b="1" dirty="0" smtClean="0"/>
          </a:p>
          <a:p>
            <a:pPr algn="ctr"/>
            <a:endParaRPr lang="pt-PT" sz="2400" b="1" dirty="0" smtClean="0"/>
          </a:p>
          <a:p>
            <a:endParaRPr lang="pt-PT" sz="1200" dirty="0" smtClean="0"/>
          </a:p>
          <a:p>
            <a:endParaRPr lang="pt-PT" sz="1000" dirty="0"/>
          </a:p>
          <a:p>
            <a:endParaRPr lang="pt-PT" sz="1000" dirty="0" smtClean="0"/>
          </a:p>
          <a:p>
            <a:endParaRPr lang="pt-PT" sz="1000" dirty="0" smtClean="0"/>
          </a:p>
          <a:p>
            <a:endParaRPr lang="pt-PT" sz="1000" dirty="0"/>
          </a:p>
          <a:p>
            <a:endParaRPr lang="pt-PT" sz="1000" dirty="0" smtClean="0"/>
          </a:p>
          <a:p>
            <a:endParaRPr lang="pt-PT" sz="1000" dirty="0" smtClean="0"/>
          </a:p>
          <a:p>
            <a:endParaRPr lang="pt-PT" dirty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2DAF-7BEF-4301-8F10-48CC3EF74920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3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95536" y="404664"/>
            <a:ext cx="8352928" cy="54476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4000" b="1" dirty="0" smtClean="0">
                <a:solidFill>
                  <a:schemeClr val="accent6">
                    <a:lumMod val="75000"/>
                  </a:schemeClr>
                </a:solidFill>
              </a:rPr>
              <a:t>Língua Viva</a:t>
            </a:r>
            <a:endParaRPr lang="pt-PT" sz="40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pt-PT" sz="2400" dirty="0" smtClean="0"/>
          </a:p>
          <a:p>
            <a:r>
              <a:rPr lang="pt-PT" sz="2800" dirty="0"/>
              <a:t> </a:t>
            </a:r>
            <a:r>
              <a:rPr lang="pt-PT" sz="2800" dirty="0" smtClean="0"/>
              <a:t>   </a:t>
            </a:r>
            <a:r>
              <a:rPr lang="pt-PT" sz="2800" dirty="0" smtClean="0">
                <a:solidFill>
                  <a:schemeClr val="accent5">
                    <a:lumMod val="75000"/>
                  </a:schemeClr>
                </a:solidFill>
              </a:rPr>
              <a:t>Enquanto </a:t>
            </a:r>
            <a:r>
              <a:rPr lang="pt-PT" sz="2800" dirty="0">
                <a:solidFill>
                  <a:schemeClr val="accent5">
                    <a:lumMod val="75000"/>
                  </a:schemeClr>
                </a:solidFill>
              </a:rPr>
              <a:t>língua viva, o português está em constante mudança</a:t>
            </a:r>
            <a:r>
              <a:rPr lang="pt-PT" sz="28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pt-PT" sz="2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t-PT" sz="2800" dirty="0" smtClean="0">
                <a:solidFill>
                  <a:schemeClr val="accent5">
                    <a:lumMod val="75000"/>
                  </a:schemeClr>
                </a:solidFill>
              </a:rPr>
              <a:t>    Em </a:t>
            </a:r>
            <a:r>
              <a:rPr lang="pt-PT" sz="2800" dirty="0">
                <a:solidFill>
                  <a:schemeClr val="accent5">
                    <a:lumMod val="75000"/>
                  </a:schemeClr>
                </a:solidFill>
              </a:rPr>
              <a:t>alguns momentos específicos, as mudanças são mais visíveis porque são organizadas e sistematizadas, o que, </a:t>
            </a:r>
            <a:r>
              <a:rPr lang="pt-PT" sz="2800" dirty="0" smtClean="0">
                <a:solidFill>
                  <a:schemeClr val="accent5">
                    <a:lumMod val="75000"/>
                  </a:schemeClr>
                </a:solidFill>
              </a:rPr>
              <a:t>por vezes</a:t>
            </a:r>
            <a:r>
              <a:rPr lang="pt-PT" sz="2800" dirty="0">
                <a:solidFill>
                  <a:schemeClr val="accent5">
                    <a:lumMod val="75000"/>
                  </a:schemeClr>
                </a:solidFill>
              </a:rPr>
              <a:t>, provoca a reação das pessoas</a:t>
            </a:r>
            <a:r>
              <a:rPr lang="pt-PT" sz="24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/>
          </a:p>
          <a:p>
            <a:endParaRPr lang="pt-PT" sz="2400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98F9-2835-4ADA-ACA1-A327021B6563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4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-171400"/>
            <a:ext cx="9828584" cy="80945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pt-PT" sz="3600" dirty="0" smtClean="0"/>
          </a:p>
          <a:p>
            <a:endParaRPr lang="pt-PT" sz="3600" dirty="0"/>
          </a:p>
          <a:p>
            <a:pPr algn="ctr"/>
            <a:r>
              <a:rPr lang="pt-PT" sz="3600" b="1" dirty="0" smtClean="0">
                <a:solidFill>
                  <a:schemeClr val="accent6"/>
                </a:solidFill>
              </a:rPr>
              <a:t>O ACORDO ORTOGRÁFICO DE 1990</a:t>
            </a:r>
          </a:p>
          <a:p>
            <a:endParaRPr lang="pt-PT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PT" sz="4000" dirty="0" smtClean="0">
                <a:solidFill>
                  <a:schemeClr val="accent2">
                    <a:lumMod val="75000"/>
                  </a:schemeClr>
                </a:solidFill>
              </a:rPr>
              <a:t>	O </a:t>
            </a:r>
            <a:r>
              <a:rPr lang="pt-PT" sz="4000" dirty="0">
                <a:solidFill>
                  <a:schemeClr val="accent2">
                    <a:lumMod val="75000"/>
                  </a:schemeClr>
                </a:solidFill>
              </a:rPr>
              <a:t>acordo ortográfico de 1990 prevê algumas mudanças. A seguir vais encontrar </a:t>
            </a:r>
            <a:r>
              <a:rPr lang="pt-PT" sz="4000" dirty="0" smtClean="0">
                <a:solidFill>
                  <a:schemeClr val="accent2">
                    <a:lumMod val="75000"/>
                  </a:schemeClr>
                </a:solidFill>
              </a:rPr>
              <a:t>referência às </a:t>
            </a:r>
            <a:r>
              <a:rPr lang="pt-PT" sz="4000" dirty="0">
                <a:solidFill>
                  <a:schemeClr val="accent2">
                    <a:lumMod val="75000"/>
                  </a:schemeClr>
                </a:solidFill>
              </a:rPr>
              <a:t>mais significativas na norma portuguesa</a:t>
            </a:r>
            <a:r>
              <a:rPr lang="pt-PT" sz="4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pt-PT" sz="3600" dirty="0"/>
          </a:p>
          <a:p>
            <a:endParaRPr lang="pt-PT" sz="3600" dirty="0" smtClean="0"/>
          </a:p>
          <a:p>
            <a:endParaRPr lang="pt-PT" sz="3600" dirty="0"/>
          </a:p>
          <a:p>
            <a:endParaRPr lang="pt-PT" sz="3600" dirty="0" smtClean="0"/>
          </a:p>
          <a:p>
            <a:endParaRPr lang="pt-PT" sz="3600" dirty="0"/>
          </a:p>
          <a:p>
            <a:endParaRPr lang="pt-PT" sz="3600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924E-7BA7-48EF-80E4-B1AB89C7D3C4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pt-PT" b="1" dirty="0" smtClean="0">
                <a:solidFill>
                  <a:schemeClr val="accent5">
                    <a:lumMod val="75000"/>
                  </a:schemeClr>
                </a:solidFill>
              </a:rPr>
              <a:t>O ALFABETO</a:t>
            </a:r>
            <a:endParaRPr lang="pt-P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</a:rPr>
              <a:t>. Assinala a posição que cada uma das novas letras ocupa em relação às outras:</a:t>
            </a:r>
          </a:p>
          <a:p>
            <a:r>
              <a:rPr lang="pt-PT" dirty="0">
                <a:solidFill>
                  <a:schemeClr val="accent6">
                    <a:lumMod val="75000"/>
                  </a:schemeClr>
                </a:solidFill>
              </a:rPr>
              <a:t>A B C D E F G H I J L M N O P Q R S T U V X Z</a:t>
            </a:r>
          </a:p>
          <a:p>
            <a:r>
              <a:rPr lang="pt-PT" dirty="0">
                <a:solidFill>
                  <a:schemeClr val="accent6">
                    <a:lumMod val="75000"/>
                  </a:schemeClr>
                </a:solidFill>
              </a:rPr>
              <a:t>2. Escreve o nome da cada uma das novas letras do alfabeto:</a:t>
            </a:r>
          </a:p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K _______________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W _______________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Y ________________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648E-4192-4C16-9E4D-17CCC137F7E5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/>
                </a:solidFill>
              </a:rPr>
              <a:t>O uso das maiúsculas e das minúsculas</a:t>
            </a:r>
            <a:endParaRPr lang="pt-PT" dirty="0">
              <a:solidFill>
                <a:schemeClr val="accent6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3022-9A45-498E-A4B9-3B1DA3384A38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7</a:t>
            </a:fld>
            <a:endParaRPr lang="pt-PT" dirty="0"/>
          </a:p>
        </p:txBody>
      </p:sp>
      <p:sp>
        <p:nvSpPr>
          <p:cNvPr id="7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pt-PT" b="1" dirty="0" smtClean="0"/>
              <a:t>   Passam </a:t>
            </a:r>
            <a:r>
              <a:rPr lang="pt-PT" b="1" dirty="0"/>
              <a:t>a escrever-se com minúscula</a:t>
            </a:r>
            <a:r>
              <a:rPr lang="pt-PT" b="1" dirty="0" smtClean="0"/>
              <a:t>:</a:t>
            </a:r>
          </a:p>
          <a:p>
            <a:pPr>
              <a:buNone/>
            </a:pPr>
            <a:endParaRPr lang="pt-PT" b="1" dirty="0" smtClean="0"/>
          </a:p>
          <a:p>
            <a:pPr>
              <a:buNone/>
            </a:pPr>
            <a:r>
              <a:rPr lang="pt-PT" sz="2800" dirty="0" smtClean="0"/>
              <a:t>a)Os </a:t>
            </a:r>
            <a:r>
              <a:rPr lang="pt-PT" sz="2800" dirty="0"/>
              <a:t>dias da semana, dos meses e das estações do ano</a:t>
            </a:r>
            <a:r>
              <a:rPr lang="pt-PT" sz="2800" dirty="0" smtClean="0"/>
              <a:t>;</a:t>
            </a:r>
          </a:p>
          <a:p>
            <a:pPr>
              <a:buAutoNum type="alphaLcParenR"/>
            </a:pPr>
            <a:endParaRPr lang="pt-PT" sz="2800" dirty="0"/>
          </a:p>
          <a:p>
            <a:pPr>
              <a:buNone/>
            </a:pPr>
            <a:r>
              <a:rPr lang="pt-PT" sz="2800" dirty="0"/>
              <a:t>b) Os termos fulano, sicrano, etc</a:t>
            </a:r>
            <a:r>
              <a:rPr lang="pt-PT" sz="2800" dirty="0" smtClean="0"/>
              <a:t>.</a:t>
            </a:r>
          </a:p>
          <a:p>
            <a:pPr>
              <a:buNone/>
            </a:pPr>
            <a:endParaRPr lang="pt-PT" sz="2800" dirty="0"/>
          </a:p>
          <a:p>
            <a:pPr>
              <a:buNone/>
            </a:pPr>
            <a:r>
              <a:rPr lang="pt-PT" sz="2800" dirty="0"/>
              <a:t>c) Os pontos cardiais, exceto quando usados de forma absoluta: Norte, por norte de Portugal</a:t>
            </a:r>
            <a:r>
              <a:rPr lang="pt-PT" sz="2800" dirty="0" smtClean="0"/>
              <a:t>.</a:t>
            </a:r>
          </a:p>
          <a:p>
            <a:pPr>
              <a:buNone/>
            </a:pPr>
            <a:endParaRPr lang="pt-PT" sz="1800" b="1" dirty="0"/>
          </a:p>
          <a:p>
            <a:pPr>
              <a:buNone/>
            </a:pPr>
            <a:endParaRPr lang="pt-PT" sz="1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PT" sz="4000" dirty="0">
                <a:solidFill>
                  <a:schemeClr val="accent6"/>
                </a:solidFill>
              </a:rPr>
              <a:t>O uso das maiúsculas e das </a:t>
            </a:r>
            <a:r>
              <a:rPr lang="pt-PT" sz="4000" dirty="0" smtClean="0">
                <a:solidFill>
                  <a:schemeClr val="accent6"/>
                </a:solidFill>
              </a:rPr>
              <a:t>minúsculas</a:t>
            </a:r>
            <a:endParaRPr lang="pt-PT" sz="4000" dirty="0">
              <a:solidFill>
                <a:schemeClr val="accent6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pt-PT" sz="2800" b="1" dirty="0" smtClean="0"/>
              <a:t>Escrevem-se opcionalmente com maiúscula ou minúscula:</a:t>
            </a:r>
          </a:p>
          <a:p>
            <a:pPr>
              <a:buNone/>
            </a:pPr>
            <a:r>
              <a:rPr lang="pt-PT" sz="2400" dirty="0" smtClean="0"/>
              <a:t>a</a:t>
            </a:r>
            <a:r>
              <a:rPr lang="pt-PT" sz="2400" dirty="0"/>
              <a:t>) Os títulos dos livros (sempre com a primeira letra e os nomes próprios em maiúscula…): </a:t>
            </a:r>
            <a:r>
              <a:rPr lang="pt-PT" sz="2400" i="1" dirty="0"/>
              <a:t>As pupilas do senhor </a:t>
            </a:r>
            <a:r>
              <a:rPr lang="pt-PT" sz="2400" i="1" dirty="0" smtClean="0"/>
              <a:t>reitor </a:t>
            </a:r>
            <a:r>
              <a:rPr lang="pt-PT" sz="2400" dirty="0" smtClean="0"/>
              <a:t>ou </a:t>
            </a:r>
            <a:r>
              <a:rPr lang="pt-PT" sz="2400" i="1" dirty="0"/>
              <a:t>As Pupilas do Senhor Reitor.</a:t>
            </a:r>
          </a:p>
          <a:p>
            <a:pPr>
              <a:buNone/>
            </a:pPr>
            <a:r>
              <a:rPr lang="pt-PT" sz="2400" dirty="0"/>
              <a:t>b) Os nomes das áreas do saber: português ou Português; matemática ou Matemática;</a:t>
            </a:r>
          </a:p>
          <a:p>
            <a:pPr>
              <a:buNone/>
            </a:pPr>
            <a:r>
              <a:rPr lang="pt-PT" sz="2400" dirty="0"/>
              <a:t>c) Nas formas de </a:t>
            </a:r>
            <a:r>
              <a:rPr lang="pt-PT" sz="2400" dirty="0" smtClean="0"/>
              <a:t>tratamento: </a:t>
            </a:r>
            <a:r>
              <a:rPr lang="pt-PT" sz="2400" dirty="0"/>
              <a:t>senhor doutor Manuel, ou Senhor Doutor Manuel;</a:t>
            </a:r>
          </a:p>
          <a:p>
            <a:pPr>
              <a:buNone/>
            </a:pPr>
            <a:r>
              <a:rPr lang="pt-PT" sz="2400" dirty="0"/>
              <a:t>d) Nos títulos dos </a:t>
            </a:r>
            <a:r>
              <a:rPr lang="pt-PT" sz="2400" dirty="0" smtClean="0"/>
              <a:t>santos: </a:t>
            </a:r>
            <a:r>
              <a:rPr lang="pt-PT" sz="2400" dirty="0"/>
              <a:t>santo António, ou Santo António;</a:t>
            </a:r>
          </a:p>
          <a:p>
            <a:pPr>
              <a:buNone/>
            </a:pPr>
            <a:r>
              <a:rPr lang="pt-PT" sz="2400" dirty="0"/>
              <a:t>e) A designação dos logradouros públicos: rua da Liberdade, ou 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63FF-7435-4552-8E69-04368A1FE8AE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395536" y="1556792"/>
            <a:ext cx="8229600" cy="45259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Escrevem-se </a:t>
            </a:r>
            <a:r>
              <a:rPr kumimoji="0" lang="pt-PT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opcionalmente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com  maiúscula  ou    minúscula: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 títulos dos livros 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(sempre com a primeira letra e os nomes próprios em maiúscula…): </a:t>
            </a:r>
            <a:r>
              <a:rPr kumimoji="0" lang="pt-P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pupilas do senhor reitor 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 </a:t>
            </a:r>
            <a:r>
              <a:rPr kumimoji="0" lang="pt-P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Pupilas do Senhor Reitor.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endParaRPr kumimoji="0" lang="pt-PT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</a:t>
            </a: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 nomes das áreas do saber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português ou Português; matemática ou Matemática;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/>
                </a:solidFill>
              </a:rPr>
              <a:t>O uso das maiúsculas e das minúsculas</a:t>
            </a:r>
            <a:endParaRPr lang="pt-PT" dirty="0">
              <a:solidFill>
                <a:schemeClr val="accent6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FDC0-34CD-4597-9944-0828BB3A76C4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E.B.de Canidelo   " Aprender para ensinar"                              Ana Paula Coutinho e Julieta Sá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4EFA-4AED-4E55-B49D-1482128E6583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7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pt-PT" sz="1800" dirty="0" smtClean="0"/>
              <a:t>     </a:t>
            </a:r>
            <a:r>
              <a:rPr lang="pt-PT" sz="2800" dirty="0" smtClean="0"/>
              <a:t>Escrevem-se  </a:t>
            </a:r>
            <a:r>
              <a:rPr lang="pt-PT" sz="2800" u="sng" dirty="0" smtClean="0"/>
              <a:t>opcionalmente</a:t>
            </a:r>
            <a:r>
              <a:rPr lang="pt-PT" sz="2800" dirty="0" smtClean="0"/>
              <a:t>  com  maiúscula  ou minúscula:</a:t>
            </a:r>
          </a:p>
          <a:p>
            <a:pPr>
              <a:buNone/>
            </a:pPr>
            <a:endParaRPr lang="pt-PT" sz="1800" dirty="0"/>
          </a:p>
          <a:p>
            <a:pPr>
              <a:buNone/>
            </a:pPr>
            <a:r>
              <a:rPr lang="pt-PT" sz="2800" dirty="0" smtClean="0"/>
              <a:t>c) Nas formas de tratamento: </a:t>
            </a:r>
            <a:r>
              <a:rPr lang="pt-PT" sz="2400" dirty="0" smtClean="0"/>
              <a:t>senhor doutor Manuel, ou Senhor Doutor Manuel;</a:t>
            </a:r>
          </a:p>
          <a:p>
            <a:pPr>
              <a:buNone/>
            </a:pPr>
            <a:endParaRPr lang="pt-PT" sz="2400" dirty="0" smtClean="0"/>
          </a:p>
          <a:p>
            <a:pPr>
              <a:buNone/>
            </a:pPr>
            <a:r>
              <a:rPr lang="pt-PT" sz="2800" dirty="0" smtClean="0"/>
              <a:t>d) Nos títulos dos santos: </a:t>
            </a:r>
            <a:r>
              <a:rPr lang="pt-PT" sz="2400" dirty="0" smtClean="0"/>
              <a:t>santo António, ou Santo António;</a:t>
            </a:r>
          </a:p>
          <a:p>
            <a:pPr>
              <a:buNone/>
            </a:pPr>
            <a:endParaRPr lang="pt-PT" sz="2400" dirty="0" smtClean="0"/>
          </a:p>
          <a:p>
            <a:pPr>
              <a:buNone/>
            </a:pPr>
            <a:r>
              <a:rPr lang="pt-PT" sz="2800" dirty="0" smtClean="0"/>
              <a:t>e) A designação dos logradouros públicos:   </a:t>
            </a:r>
            <a:r>
              <a:rPr lang="pt-PT" sz="2400" dirty="0" smtClean="0"/>
              <a:t>rua da Liberdade, ou Rua da Liberdade.</a:t>
            </a:r>
            <a:endParaRPr lang="pt-PT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1634</Words>
  <Application>Microsoft Office PowerPoint</Application>
  <PresentationFormat>Apresentação no Ecrã (4:3)</PresentationFormat>
  <Paragraphs>393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24" baseType="lpstr">
      <vt:lpstr>Tema do Office</vt:lpstr>
      <vt:lpstr>Diapositivo 1</vt:lpstr>
      <vt:lpstr>ATIVIDADES</vt:lpstr>
      <vt:lpstr>Diapositivo 3</vt:lpstr>
      <vt:lpstr>Diapositivo 4</vt:lpstr>
      <vt:lpstr>Diapositivo 5</vt:lpstr>
      <vt:lpstr>O ALFABETO</vt:lpstr>
      <vt:lpstr>O uso das maiúsculas e das minúsculas</vt:lpstr>
      <vt:lpstr>O uso das maiúsculas e das minúsculas</vt:lpstr>
      <vt:lpstr>O uso das maiúsculas e das minúsculas</vt:lpstr>
      <vt:lpstr>ATENTA NO SEGUINTE QUADRO:</vt:lpstr>
      <vt:lpstr>Diapositivo 11</vt:lpstr>
      <vt:lpstr>Escreve as palavras que se seguem, aplicando a regra “O que não se ouve não se escreve”:</vt:lpstr>
      <vt:lpstr>Diapositivo 13</vt:lpstr>
      <vt:lpstr>A ACENTUAÇÃO</vt:lpstr>
      <vt:lpstr>A ACENTUAÇÃO</vt:lpstr>
      <vt:lpstr>A ACENTUAÇÃO</vt:lpstr>
      <vt:lpstr>Indica as palavras que estão certas, segundo o novo acordo ortográfico:</vt:lpstr>
      <vt:lpstr>O HÍFEN</vt:lpstr>
      <vt:lpstr>O HÍFEN</vt:lpstr>
      <vt:lpstr>O HÍFEN</vt:lpstr>
      <vt:lpstr>Indica as palavras que não estão adequadas ao novo acordo:</vt:lpstr>
      <vt:lpstr>As palavras a negrito foram corrigidas:</vt:lpstr>
      <vt:lpstr>Índice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Lúcia Vaz Pedro</dc:creator>
  <cp:lastModifiedBy>paula</cp:lastModifiedBy>
  <cp:revision>67</cp:revision>
  <dcterms:created xsi:type="dcterms:W3CDTF">2011-01-21T20:31:07Z</dcterms:created>
  <dcterms:modified xsi:type="dcterms:W3CDTF">2012-07-02T10:46:50Z</dcterms:modified>
</cp:coreProperties>
</file>